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A89A"/>
    <a:srgbClr val="E567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2519E4-D290-4202-9628-1C071FBB5678}" v="12" dt="2018-12-13T17:19:38.5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40" autoAdjust="0"/>
    <p:restoredTop sz="94660"/>
  </p:normalViewPr>
  <p:slideViewPr>
    <p:cSldViewPr snapToGrid="0">
      <p:cViewPr varScale="1">
        <p:scale>
          <a:sx n="121" d="100"/>
          <a:sy n="121" d="100"/>
        </p:scale>
        <p:origin x="184" y="3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microsoft.com/office/2016/11/relationships/changesInfo" Target="changesInfos/changesInfo1.xml"/><Relationship Id="rId12" Type="http://schemas.microsoft.com/office/2015/10/relationships/revisionInfo" Target="revisionInfo.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ztella Papp" userId="d9bbd1fac600b121" providerId="LiveId" clId="{D82519E4-D290-4202-9628-1C071FBB5678}"/>
    <pc:docChg chg="custSel modSld">
      <pc:chgData name="Esztella Papp" userId="d9bbd1fac600b121" providerId="LiveId" clId="{D82519E4-D290-4202-9628-1C071FBB5678}" dt="2018-12-13T17:19:38.519" v="1106" actId="207"/>
      <pc:docMkLst>
        <pc:docMk/>
      </pc:docMkLst>
      <pc:sldChg chg="modSp">
        <pc:chgData name="Esztella Papp" userId="d9bbd1fac600b121" providerId="LiveId" clId="{D82519E4-D290-4202-9628-1C071FBB5678}" dt="2018-12-13T17:19:38.519" v="1106" actId="207"/>
        <pc:sldMkLst>
          <pc:docMk/>
          <pc:sldMk cId="1578266132" sldId="261"/>
        </pc:sldMkLst>
        <pc:spChg chg="mod">
          <ac:chgData name="Esztella Papp" userId="d9bbd1fac600b121" providerId="LiveId" clId="{D82519E4-D290-4202-9628-1C071FBB5678}" dt="2018-12-13T17:09:53.042" v="37" actId="207"/>
          <ac:spMkLst>
            <pc:docMk/>
            <pc:sldMk cId="1578266132" sldId="261"/>
            <ac:spMk id="2" creationId="{00000000-0000-0000-0000-000000000000}"/>
          </ac:spMkLst>
        </pc:spChg>
        <pc:spChg chg="mod">
          <ac:chgData name="Esztella Papp" userId="d9bbd1fac600b121" providerId="LiveId" clId="{D82519E4-D290-4202-9628-1C071FBB5678}" dt="2018-12-13T17:19:38.519" v="1106" actId="207"/>
          <ac:spMkLst>
            <pc:docMk/>
            <pc:sldMk cId="1578266132" sldId="261"/>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3E4FE5C-48D9-4E93-8BA9-39EDB287CCB7}" type="datetimeFigureOut">
              <a:rPr lang="en-GB" smtClean="0"/>
              <a:t>14/12/2018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FF52F0-9F81-4264-87D2-432B9E10A3B2}" type="slidenum">
              <a:rPr lang="en-GB" smtClean="0"/>
              <a:t>‹#›</a:t>
            </a:fld>
            <a:endParaRPr lang="en-GB"/>
          </a:p>
        </p:txBody>
      </p:sp>
    </p:spTree>
    <p:extLst>
      <p:ext uri="{BB962C8B-B14F-4D97-AF65-F5344CB8AC3E}">
        <p14:creationId xmlns:p14="http://schemas.microsoft.com/office/powerpoint/2010/main" val="27776385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3E4FE5C-48D9-4E93-8BA9-39EDB287CCB7}" type="datetimeFigureOut">
              <a:rPr lang="en-GB" smtClean="0"/>
              <a:t>14/12/2018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FF52F0-9F81-4264-87D2-432B9E10A3B2}" type="slidenum">
              <a:rPr lang="en-GB" smtClean="0"/>
              <a:t>‹#›</a:t>
            </a:fld>
            <a:endParaRPr lang="en-GB"/>
          </a:p>
        </p:txBody>
      </p:sp>
    </p:spTree>
    <p:extLst>
      <p:ext uri="{BB962C8B-B14F-4D97-AF65-F5344CB8AC3E}">
        <p14:creationId xmlns:p14="http://schemas.microsoft.com/office/powerpoint/2010/main" val="3371958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3E4FE5C-48D9-4E93-8BA9-39EDB287CCB7}" type="datetimeFigureOut">
              <a:rPr lang="en-GB" smtClean="0"/>
              <a:t>14/12/2018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FF52F0-9F81-4264-87D2-432B9E10A3B2}" type="slidenum">
              <a:rPr lang="en-GB" smtClean="0"/>
              <a:t>‹#›</a:t>
            </a:fld>
            <a:endParaRPr lang="en-GB"/>
          </a:p>
        </p:txBody>
      </p:sp>
    </p:spTree>
    <p:extLst>
      <p:ext uri="{BB962C8B-B14F-4D97-AF65-F5344CB8AC3E}">
        <p14:creationId xmlns:p14="http://schemas.microsoft.com/office/powerpoint/2010/main" val="3307845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3E4FE5C-48D9-4E93-8BA9-39EDB287CCB7}" type="datetimeFigureOut">
              <a:rPr lang="en-GB" smtClean="0"/>
              <a:t>14/12/2018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9FF52F0-9F81-4264-87D2-432B9E10A3B2}" type="slidenum">
              <a:rPr lang="en-GB" smtClean="0"/>
              <a:t>‹#›</a:t>
            </a:fld>
            <a:endParaRPr lang="en-GB"/>
          </a:p>
        </p:txBody>
      </p:sp>
    </p:spTree>
    <p:extLst>
      <p:ext uri="{BB962C8B-B14F-4D97-AF65-F5344CB8AC3E}">
        <p14:creationId xmlns:p14="http://schemas.microsoft.com/office/powerpoint/2010/main" val="3531765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3E4FE5C-48D9-4E93-8BA9-39EDB287CCB7}" type="datetimeFigureOut">
              <a:rPr lang="en-GB" smtClean="0"/>
              <a:t>14/12/2018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9FF52F0-9F81-4264-87D2-432B9E10A3B2}" type="slidenum">
              <a:rPr lang="en-GB" smtClean="0"/>
              <a:t>‹#›</a:t>
            </a:fld>
            <a:endParaRPr lang="en-GB"/>
          </a:p>
        </p:txBody>
      </p:sp>
    </p:spTree>
    <p:extLst>
      <p:ext uri="{BB962C8B-B14F-4D97-AF65-F5344CB8AC3E}">
        <p14:creationId xmlns:p14="http://schemas.microsoft.com/office/powerpoint/2010/main" val="3351500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3E4FE5C-48D9-4E93-8BA9-39EDB287CCB7}" type="datetimeFigureOut">
              <a:rPr lang="en-GB" smtClean="0"/>
              <a:t>14/12/2018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9FF52F0-9F81-4264-87D2-432B9E10A3B2}" type="slidenum">
              <a:rPr lang="en-GB" smtClean="0"/>
              <a:t>‹#›</a:t>
            </a:fld>
            <a:endParaRPr lang="en-GB"/>
          </a:p>
        </p:txBody>
      </p:sp>
    </p:spTree>
    <p:extLst>
      <p:ext uri="{BB962C8B-B14F-4D97-AF65-F5344CB8AC3E}">
        <p14:creationId xmlns:p14="http://schemas.microsoft.com/office/powerpoint/2010/main" val="2834782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4FE5C-48D9-4E93-8BA9-39EDB287CCB7}" type="datetimeFigureOut">
              <a:rPr lang="en-GB" smtClean="0"/>
              <a:t>14/12/2018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9FF52F0-9F81-4264-87D2-432B9E10A3B2}" type="slidenum">
              <a:rPr lang="en-GB" smtClean="0"/>
              <a:t>‹#›</a:t>
            </a:fld>
            <a:endParaRPr lang="en-GB"/>
          </a:p>
        </p:txBody>
      </p:sp>
    </p:spTree>
    <p:extLst>
      <p:ext uri="{BB962C8B-B14F-4D97-AF65-F5344CB8AC3E}">
        <p14:creationId xmlns:p14="http://schemas.microsoft.com/office/powerpoint/2010/main" val="4212517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3E4FE5C-48D9-4E93-8BA9-39EDB287CCB7}" type="datetimeFigureOut">
              <a:rPr lang="en-GB" smtClean="0"/>
              <a:t>14/12/2018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9FF52F0-9F81-4264-87D2-432B9E10A3B2}" type="slidenum">
              <a:rPr lang="en-GB" smtClean="0"/>
              <a:t>‹#›</a:t>
            </a:fld>
            <a:endParaRPr lang="en-GB"/>
          </a:p>
        </p:txBody>
      </p:sp>
    </p:spTree>
    <p:extLst>
      <p:ext uri="{BB962C8B-B14F-4D97-AF65-F5344CB8AC3E}">
        <p14:creationId xmlns:p14="http://schemas.microsoft.com/office/powerpoint/2010/main" val="956223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3E4FE5C-48D9-4E93-8BA9-39EDB287CCB7}" type="datetimeFigureOut">
              <a:rPr lang="en-GB" smtClean="0"/>
              <a:t>14/12/2018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9FF52F0-9F81-4264-87D2-432B9E10A3B2}" type="slidenum">
              <a:rPr lang="en-GB" smtClean="0"/>
              <a:t>‹#›</a:t>
            </a:fld>
            <a:endParaRPr lang="en-GB"/>
          </a:p>
        </p:txBody>
      </p:sp>
    </p:spTree>
    <p:extLst>
      <p:ext uri="{BB962C8B-B14F-4D97-AF65-F5344CB8AC3E}">
        <p14:creationId xmlns:p14="http://schemas.microsoft.com/office/powerpoint/2010/main" val="1842688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3E4FE5C-48D9-4E93-8BA9-39EDB287CCB7}" type="datetimeFigureOut">
              <a:rPr lang="en-GB" smtClean="0"/>
              <a:t>14/12/2018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FF52F0-9F81-4264-87D2-432B9E10A3B2}" type="slidenum">
              <a:rPr lang="en-GB" smtClean="0"/>
              <a:t>‹#›</a:t>
            </a:fld>
            <a:endParaRPr lang="en-GB"/>
          </a:p>
        </p:txBody>
      </p:sp>
    </p:spTree>
    <p:extLst>
      <p:ext uri="{BB962C8B-B14F-4D97-AF65-F5344CB8AC3E}">
        <p14:creationId xmlns:p14="http://schemas.microsoft.com/office/powerpoint/2010/main" val="3708672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3E4FE5C-48D9-4E93-8BA9-39EDB287CCB7}" type="datetimeFigureOut">
              <a:rPr lang="en-GB" smtClean="0"/>
              <a:t>14/12/2018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FF52F0-9F81-4264-87D2-432B9E10A3B2}" type="slidenum">
              <a:rPr lang="en-GB" smtClean="0"/>
              <a:t>‹#›</a:t>
            </a:fld>
            <a:endParaRPr lang="en-GB"/>
          </a:p>
        </p:txBody>
      </p:sp>
    </p:spTree>
    <p:extLst>
      <p:ext uri="{BB962C8B-B14F-4D97-AF65-F5344CB8AC3E}">
        <p14:creationId xmlns:p14="http://schemas.microsoft.com/office/powerpoint/2010/main" val="418534201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E4FE5C-48D9-4E93-8BA9-39EDB287CCB7}" type="datetimeFigureOut">
              <a:rPr lang="en-GB" smtClean="0"/>
              <a:t>14/12/2018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FF52F0-9F81-4264-87D2-432B9E10A3B2}" type="slidenum">
              <a:rPr lang="en-GB" smtClean="0"/>
              <a:t>‹#›</a:t>
            </a:fld>
            <a:endParaRPr lang="en-GB"/>
          </a:p>
        </p:txBody>
      </p:sp>
    </p:spTree>
    <p:extLst>
      <p:ext uri="{BB962C8B-B14F-4D97-AF65-F5344CB8AC3E}">
        <p14:creationId xmlns:p14="http://schemas.microsoft.com/office/powerpoint/2010/main" val="41138245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eg"/><Relationship Id="rId5"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g"/><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 Id="rId3"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4" Type="http://schemas.openxmlformats.org/officeDocument/2006/relationships/image" Target="../media/image12.jpeg"/><Relationship Id="rId1" Type="http://schemas.openxmlformats.org/officeDocument/2006/relationships/slideLayout" Target="../slideLayouts/slideLayout2.xml"/><Relationship Id="rId2"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4330932" y="2244437"/>
            <a:ext cx="2560320" cy="17373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Different Types Of Charity.</a:t>
            </a:r>
            <a:endParaRPr lang="en-GB" dirty="0"/>
          </a:p>
        </p:txBody>
      </p:sp>
      <p:cxnSp>
        <p:nvCxnSpPr>
          <p:cNvPr id="6" name="Straight Arrow Connector 5"/>
          <p:cNvCxnSpPr/>
          <p:nvPr/>
        </p:nvCxnSpPr>
        <p:spPr>
          <a:xfrm flipV="1">
            <a:off x="6425738" y="1876599"/>
            <a:ext cx="798022" cy="6421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6641871" y="3657601"/>
            <a:ext cx="939336" cy="7897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3636818" y="3624350"/>
            <a:ext cx="881150" cy="8146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flipV="1">
            <a:off x="3449782" y="1999212"/>
            <a:ext cx="1122219" cy="6483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697585" y="4339245"/>
            <a:ext cx="2552008" cy="369332"/>
          </a:xfrm>
          <a:prstGeom prst="rect">
            <a:avLst/>
          </a:prstGeom>
          <a:noFill/>
        </p:spPr>
        <p:txBody>
          <a:bodyPr wrap="square" rtlCol="0">
            <a:spAutoFit/>
          </a:bodyPr>
          <a:lstStyle/>
          <a:p>
            <a:r>
              <a:rPr lang="en-GB" b="1"/>
              <a:t>Environmental Charities</a:t>
            </a:r>
            <a:endParaRPr lang="en-GB" dirty="0"/>
          </a:p>
        </p:txBody>
      </p:sp>
      <p:sp>
        <p:nvSpPr>
          <p:cNvPr id="18" name="TextBox 17"/>
          <p:cNvSpPr txBox="1"/>
          <p:nvPr/>
        </p:nvSpPr>
        <p:spPr>
          <a:xfrm>
            <a:off x="7373389" y="1643681"/>
            <a:ext cx="2443942" cy="369332"/>
          </a:xfrm>
          <a:prstGeom prst="rect">
            <a:avLst/>
          </a:prstGeom>
          <a:noFill/>
        </p:spPr>
        <p:txBody>
          <a:bodyPr wrap="square" rtlCol="0">
            <a:spAutoFit/>
          </a:bodyPr>
          <a:lstStyle/>
          <a:p>
            <a:r>
              <a:rPr lang="en-US" b="1" dirty="0"/>
              <a:t>Animal Charities</a:t>
            </a:r>
            <a:endParaRPr lang="en-GB" b="1" dirty="0"/>
          </a:p>
        </p:txBody>
      </p:sp>
      <p:sp>
        <p:nvSpPr>
          <p:cNvPr id="19" name="TextBox 18"/>
          <p:cNvSpPr txBox="1"/>
          <p:nvPr/>
        </p:nvSpPr>
        <p:spPr>
          <a:xfrm>
            <a:off x="4484717" y="1091956"/>
            <a:ext cx="2211187" cy="369332"/>
          </a:xfrm>
          <a:prstGeom prst="rect">
            <a:avLst/>
          </a:prstGeom>
          <a:noFill/>
        </p:spPr>
        <p:txBody>
          <a:bodyPr wrap="square" rtlCol="0">
            <a:spAutoFit/>
          </a:bodyPr>
          <a:lstStyle/>
          <a:p>
            <a:r>
              <a:rPr lang="en-US" b="1" dirty="0"/>
              <a:t>International NGO’s</a:t>
            </a:r>
            <a:endParaRPr lang="en-GB" b="1" dirty="0"/>
          </a:p>
        </p:txBody>
      </p:sp>
      <p:sp>
        <p:nvSpPr>
          <p:cNvPr id="20" name="TextBox 19"/>
          <p:cNvSpPr txBox="1"/>
          <p:nvPr/>
        </p:nvSpPr>
        <p:spPr>
          <a:xfrm>
            <a:off x="1575262" y="1828347"/>
            <a:ext cx="2435629" cy="369332"/>
          </a:xfrm>
          <a:prstGeom prst="rect">
            <a:avLst/>
          </a:prstGeom>
          <a:noFill/>
        </p:spPr>
        <p:txBody>
          <a:bodyPr wrap="square" rtlCol="0">
            <a:spAutoFit/>
          </a:bodyPr>
          <a:lstStyle/>
          <a:p>
            <a:r>
              <a:rPr lang="en-US" b="1" dirty="0"/>
              <a:t>Health Charities</a:t>
            </a:r>
            <a:endParaRPr lang="en-GB" b="1" dirty="0"/>
          </a:p>
        </p:txBody>
      </p:sp>
      <p:sp>
        <p:nvSpPr>
          <p:cNvPr id="21" name="TextBox 20"/>
          <p:cNvSpPr txBox="1"/>
          <p:nvPr/>
        </p:nvSpPr>
        <p:spPr>
          <a:xfrm>
            <a:off x="4738255" y="5130123"/>
            <a:ext cx="2219498" cy="369332"/>
          </a:xfrm>
          <a:prstGeom prst="rect">
            <a:avLst/>
          </a:prstGeom>
          <a:noFill/>
        </p:spPr>
        <p:txBody>
          <a:bodyPr wrap="square" rtlCol="0">
            <a:spAutoFit/>
          </a:bodyPr>
          <a:lstStyle/>
          <a:p>
            <a:r>
              <a:rPr lang="en-US" b="1" dirty="0"/>
              <a:t>Education Charities</a:t>
            </a:r>
            <a:endParaRPr lang="en-GB" b="1" dirty="0"/>
          </a:p>
        </p:txBody>
      </p:sp>
      <p:sp>
        <p:nvSpPr>
          <p:cNvPr id="22" name="TextBox 21"/>
          <p:cNvSpPr txBox="1"/>
          <p:nvPr/>
        </p:nvSpPr>
        <p:spPr>
          <a:xfrm>
            <a:off x="1429789" y="4708577"/>
            <a:ext cx="3000895" cy="369332"/>
          </a:xfrm>
          <a:prstGeom prst="rect">
            <a:avLst/>
          </a:prstGeom>
          <a:noFill/>
        </p:spPr>
        <p:txBody>
          <a:bodyPr wrap="square" rtlCol="0">
            <a:spAutoFit/>
          </a:bodyPr>
          <a:lstStyle/>
          <a:p>
            <a:r>
              <a:rPr lang="en-US" b="1" dirty="0"/>
              <a:t>Art &amp; Culture Charities</a:t>
            </a:r>
            <a:endParaRPr lang="en-GB" b="1" dirty="0"/>
          </a:p>
        </p:txBody>
      </p:sp>
      <p:cxnSp>
        <p:nvCxnSpPr>
          <p:cNvPr id="24" name="Straight Arrow Connector 23"/>
          <p:cNvCxnSpPr/>
          <p:nvPr/>
        </p:nvCxnSpPr>
        <p:spPr>
          <a:xfrm>
            <a:off x="5696297" y="3981797"/>
            <a:ext cx="16626" cy="10640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flipV="1">
            <a:off x="5536277" y="1479665"/>
            <a:ext cx="41564" cy="7647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328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70C0"/>
                </a:solidFill>
                <a:latin typeface="Abadi MT Condensed Extra Bold" charset="0"/>
                <a:ea typeface="Abadi MT Condensed Extra Bold" charset="0"/>
                <a:cs typeface="Abadi MT Condensed Extra Bold" charset="0"/>
              </a:rPr>
              <a:t>RSPCA – (Animal Charity)</a:t>
            </a:r>
          </a:p>
        </p:txBody>
      </p:sp>
      <p:sp>
        <p:nvSpPr>
          <p:cNvPr id="3" name="Content Placeholder 2"/>
          <p:cNvSpPr>
            <a:spLocks noGrp="1"/>
          </p:cNvSpPr>
          <p:nvPr>
            <p:ph idx="1"/>
          </p:nvPr>
        </p:nvSpPr>
        <p:spPr>
          <a:xfrm>
            <a:off x="838200" y="1825625"/>
            <a:ext cx="6768830" cy="4351338"/>
          </a:xfrm>
        </p:spPr>
        <p:txBody>
          <a:bodyPr>
            <a:normAutofit fontScale="92500" lnSpcReduction="20000"/>
          </a:bodyPr>
          <a:lstStyle/>
          <a:p>
            <a:pPr fontAlgn="base"/>
            <a:r>
              <a:rPr lang="en-US" b="1" i="1" u="sng" dirty="0">
                <a:solidFill>
                  <a:srgbClr val="0070C0"/>
                </a:solidFill>
              </a:rPr>
              <a:t>Who we are:</a:t>
            </a:r>
          </a:p>
          <a:p>
            <a:pPr fontAlgn="base"/>
            <a:r>
              <a:rPr lang="en-US" dirty="0"/>
              <a:t>We're the Royal Society for the Prevention of Cruelty to Animals </a:t>
            </a:r>
            <a:r>
              <a:rPr lang="en-US" b="1" i="1" dirty="0">
                <a:solidFill>
                  <a:srgbClr val="0070C0"/>
                </a:solidFill>
              </a:rPr>
              <a:t>(RSPCA) </a:t>
            </a:r>
            <a:r>
              <a:rPr lang="en-US" dirty="0"/>
              <a:t>and we've been here, looking out for animals, since 1824. </a:t>
            </a:r>
          </a:p>
          <a:p>
            <a:pPr fontAlgn="base"/>
            <a:r>
              <a:rPr lang="en-US" i="1" dirty="0">
                <a:solidFill>
                  <a:srgbClr val="0070C0"/>
                </a:solidFill>
              </a:rPr>
              <a:t>It's our vision to live in a world where all animals are respected and treated with compassion.</a:t>
            </a:r>
          </a:p>
          <a:p>
            <a:pPr fontAlgn="base"/>
            <a:r>
              <a:rPr lang="en-US" dirty="0"/>
              <a:t>Every day, with the help of our people and our generous supporters, we take steps to achieve our mission. From rescuing a stranded deer to changing the law, we've already achieved so much and come so far.</a:t>
            </a:r>
          </a:p>
          <a:p>
            <a:r>
              <a:rPr lang="en-US" b="1" i="1" u="sng" dirty="0">
                <a:solidFill>
                  <a:srgbClr val="0070C0"/>
                </a:solidFill>
                <a:latin typeface="Abadi MT Condensed Extra Bold" charset="0"/>
                <a:ea typeface="Abadi MT Condensed Extra Bold" charset="0"/>
                <a:cs typeface="Abadi MT Condensed Extra Bold" charset="0"/>
              </a:rPr>
              <a:t>https://</a:t>
            </a:r>
            <a:r>
              <a:rPr lang="en-US" b="1" i="1" u="sng" dirty="0" err="1">
                <a:solidFill>
                  <a:srgbClr val="0070C0"/>
                </a:solidFill>
                <a:latin typeface="Abadi MT Condensed Extra Bold" charset="0"/>
                <a:ea typeface="Abadi MT Condensed Extra Bold" charset="0"/>
                <a:cs typeface="Abadi MT Condensed Extra Bold" charset="0"/>
              </a:rPr>
              <a:t>youtu.be</a:t>
            </a:r>
            <a:r>
              <a:rPr lang="en-US" b="1" i="1" u="sng" dirty="0">
                <a:solidFill>
                  <a:srgbClr val="0070C0"/>
                </a:solidFill>
                <a:latin typeface="Abadi MT Condensed Extra Bold" charset="0"/>
                <a:ea typeface="Abadi MT Condensed Extra Bold" charset="0"/>
                <a:cs typeface="Abadi MT Condensed Extra Bold" charset="0"/>
              </a:rPr>
              <a:t>/0bTd0PA4ABQ</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0291" y="5000016"/>
            <a:ext cx="3017872" cy="150893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0291" y="3470087"/>
            <a:ext cx="2234507" cy="140167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7625" y="219802"/>
            <a:ext cx="3314583" cy="1605823"/>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48853" y="1908807"/>
            <a:ext cx="2578620" cy="1394991"/>
          </a:xfrm>
          <a:prstGeom prst="rect">
            <a:avLst/>
          </a:prstGeom>
        </p:spPr>
      </p:pic>
    </p:spTree>
    <p:extLst>
      <p:ext uri="{BB962C8B-B14F-4D97-AF65-F5344CB8AC3E}">
        <p14:creationId xmlns:p14="http://schemas.microsoft.com/office/powerpoint/2010/main" val="2078690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latin typeface="Bauhaus 93" charset="0"/>
                <a:ea typeface="Bauhaus 93" charset="0"/>
                <a:cs typeface="Bauhaus 93" charset="0"/>
              </a:rPr>
              <a:t>Four Paws </a:t>
            </a:r>
            <a:r>
              <a:rPr lang="en-US" b="1" dirty="0">
                <a:solidFill>
                  <a:srgbClr val="FF0000"/>
                </a:solidFill>
              </a:rPr>
              <a:t>- (Animal Charity)</a:t>
            </a:r>
          </a:p>
        </p:txBody>
      </p:sp>
      <p:sp>
        <p:nvSpPr>
          <p:cNvPr id="3" name="Content Placeholder 2"/>
          <p:cNvSpPr>
            <a:spLocks noGrp="1"/>
          </p:cNvSpPr>
          <p:nvPr>
            <p:ph idx="1"/>
          </p:nvPr>
        </p:nvSpPr>
        <p:spPr>
          <a:xfrm>
            <a:off x="838200" y="1825625"/>
            <a:ext cx="6729919" cy="4351338"/>
          </a:xfrm>
        </p:spPr>
        <p:txBody>
          <a:bodyPr>
            <a:normAutofit fontScale="77500" lnSpcReduction="20000"/>
          </a:bodyPr>
          <a:lstStyle/>
          <a:p>
            <a:r>
              <a:rPr lang="en-US" dirty="0"/>
              <a:t>OUR PAWS is an international animal welfare charity. Our vision is a world where humans treat animals with respect, empathy and understanding.</a:t>
            </a:r>
          </a:p>
          <a:p>
            <a:r>
              <a:rPr lang="en-US" dirty="0">
                <a:solidFill>
                  <a:srgbClr val="FF0000"/>
                </a:solidFill>
              </a:rPr>
              <a:t>Our mission is to be the strong, global and independent voice for animals under human control.</a:t>
            </a:r>
          </a:p>
          <a:p>
            <a:r>
              <a:rPr lang="en-US" dirty="0">
                <a:solidFill>
                  <a:srgbClr val="FF0000"/>
                </a:solidFill>
              </a:rPr>
              <a:t>Creating sustainable solutions for animals in need</a:t>
            </a:r>
          </a:p>
          <a:p>
            <a:r>
              <a:rPr lang="en-US" dirty="0">
                <a:solidFill>
                  <a:srgbClr val="FF0000"/>
                </a:solidFill>
              </a:rPr>
              <a:t>Touching hearts, changing consumer </a:t>
            </a:r>
            <a:r>
              <a:rPr lang="en-US" dirty="0" err="1">
                <a:solidFill>
                  <a:srgbClr val="FF0000"/>
                </a:solidFill>
              </a:rPr>
              <a:t>behaviour</a:t>
            </a:r>
            <a:endParaRPr lang="en-US" dirty="0">
              <a:solidFill>
                <a:srgbClr val="FF0000"/>
              </a:solidFill>
            </a:endParaRPr>
          </a:p>
          <a:p>
            <a:r>
              <a:rPr lang="en-US" dirty="0">
                <a:solidFill>
                  <a:srgbClr val="FF0000"/>
                </a:solidFill>
              </a:rPr>
              <a:t>Driving legal changes</a:t>
            </a:r>
          </a:p>
          <a:p>
            <a:r>
              <a:rPr lang="en-US" dirty="0">
                <a:solidFill>
                  <a:srgbClr val="FF0000"/>
                </a:solidFill>
              </a:rPr>
              <a:t>Building powerful partnerships</a:t>
            </a:r>
          </a:p>
          <a:p>
            <a:r>
              <a:rPr lang="en-US" dirty="0"/>
              <a:t> We aim to realize these goals through our projects and campaigns, which provide short-term and long-term solutions for animals in need. </a:t>
            </a:r>
          </a:p>
          <a:p>
            <a:r>
              <a:rPr lang="en-US" b="1" i="1" u="sng" dirty="0">
                <a:solidFill>
                  <a:srgbClr val="FF0000"/>
                </a:solidFill>
                <a:latin typeface="Abadi MT Condensed Extra Bold" charset="0"/>
                <a:ea typeface="Abadi MT Condensed Extra Bold" charset="0"/>
                <a:cs typeface="Abadi MT Condensed Extra Bold" charset="0"/>
              </a:rPr>
              <a:t>https://</a:t>
            </a:r>
            <a:r>
              <a:rPr lang="en-US" b="1" i="1" u="sng" dirty="0" err="1">
                <a:solidFill>
                  <a:srgbClr val="FF0000"/>
                </a:solidFill>
                <a:latin typeface="Abadi MT Condensed Extra Bold" charset="0"/>
                <a:ea typeface="Abadi MT Condensed Extra Bold" charset="0"/>
                <a:cs typeface="Abadi MT Condensed Extra Bold" charset="0"/>
              </a:rPr>
              <a:t>youtu.be</a:t>
            </a:r>
            <a:r>
              <a:rPr lang="en-US" b="1" i="1" u="sng" dirty="0">
                <a:solidFill>
                  <a:srgbClr val="FF0000"/>
                </a:solidFill>
                <a:latin typeface="Abadi MT Condensed Extra Bold" charset="0"/>
                <a:ea typeface="Abadi MT Condensed Extra Bold" charset="0"/>
                <a:cs typeface="Abadi MT Condensed Extra Bold" charset="0"/>
              </a:rPr>
              <a:t>/5V2zStorQn0</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42975" y="96568"/>
            <a:ext cx="2386384" cy="238638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44370" y="3871608"/>
            <a:ext cx="2064863" cy="270749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2455" y="2580229"/>
            <a:ext cx="3116904" cy="1752361"/>
          </a:xfrm>
          <a:prstGeom prst="rect">
            <a:avLst/>
          </a:prstGeom>
        </p:spPr>
      </p:pic>
    </p:spTree>
    <p:extLst>
      <p:ext uri="{BB962C8B-B14F-4D97-AF65-F5344CB8AC3E}">
        <p14:creationId xmlns:p14="http://schemas.microsoft.com/office/powerpoint/2010/main" val="12233309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E567D9"/>
                </a:solidFill>
                <a:latin typeface="Cooper Std Black" charset="0"/>
                <a:ea typeface="Cooper Std Black" charset="0"/>
                <a:cs typeface="Cooper Std Black" charset="0"/>
              </a:rPr>
              <a:t>Cancer Research </a:t>
            </a:r>
            <a:r>
              <a:rPr lang="en-US" b="1" dirty="0">
                <a:solidFill>
                  <a:srgbClr val="7030A0"/>
                </a:solidFill>
              </a:rPr>
              <a:t>–</a:t>
            </a:r>
            <a:r>
              <a:rPr lang="en-US" dirty="0"/>
              <a:t> </a:t>
            </a:r>
            <a:r>
              <a:rPr lang="en-US" b="1" dirty="0">
                <a:solidFill>
                  <a:srgbClr val="7030A0"/>
                </a:solidFill>
              </a:rPr>
              <a:t>(Health Research)</a:t>
            </a:r>
          </a:p>
        </p:txBody>
      </p:sp>
      <p:sp>
        <p:nvSpPr>
          <p:cNvPr id="3" name="Content Placeholder 2"/>
          <p:cNvSpPr>
            <a:spLocks noGrp="1"/>
          </p:cNvSpPr>
          <p:nvPr>
            <p:ph idx="1"/>
          </p:nvPr>
        </p:nvSpPr>
        <p:spPr>
          <a:xfrm>
            <a:off x="838200" y="1825625"/>
            <a:ext cx="6989064" cy="4081400"/>
          </a:xfrm>
        </p:spPr>
        <p:txBody>
          <a:bodyPr>
            <a:normAutofit fontScale="55000" lnSpcReduction="20000"/>
          </a:bodyPr>
          <a:lstStyle/>
          <a:p>
            <a:r>
              <a:rPr lang="en-US" b="1" i="1" u="sng" dirty="0">
                <a:solidFill>
                  <a:srgbClr val="7030A0"/>
                </a:solidFill>
              </a:rPr>
              <a:t>Who We Are:</a:t>
            </a:r>
          </a:p>
          <a:p>
            <a:r>
              <a:rPr lang="en-US" b="1" dirty="0">
                <a:solidFill>
                  <a:srgbClr val="7030A0"/>
                </a:solidFill>
              </a:rPr>
              <a:t>Cancer affects people all over the world. To beat it, we need to work together.</a:t>
            </a:r>
          </a:p>
          <a:p>
            <a:r>
              <a:rPr lang="en-US" b="1" dirty="0">
                <a:solidFill>
                  <a:srgbClr val="7030A0"/>
                </a:solidFill>
              </a:rPr>
              <a:t>Cancer Research UK is the largest independent funder of cancer research in the world. We support the best scientists, doctors and nurses to discover new ways to prevent, diagnose and treat cancer across the world. And we rely entirely on donations to make it happen.</a:t>
            </a:r>
          </a:p>
          <a:p>
            <a:r>
              <a:rPr lang="en-US" b="1" dirty="0">
                <a:solidFill>
                  <a:srgbClr val="7030A0"/>
                </a:solidFill>
              </a:rPr>
              <a:t>Cancer affects people all over the world. To beat it, we need to work together.</a:t>
            </a:r>
          </a:p>
          <a:p>
            <a:r>
              <a:rPr lang="en-US" b="1" dirty="0">
                <a:solidFill>
                  <a:srgbClr val="7030A0"/>
                </a:solidFill>
              </a:rPr>
              <a:t>Cancer Research UK is the largest independent funder of cancer research in the world. We support the best scientists, doctors and nurses to discover new ways to prevent, diagnose and treat cancer across the world. And we rely entirely on donations to make it happen.</a:t>
            </a:r>
          </a:p>
          <a:p>
            <a:r>
              <a:rPr lang="en-US" b="1" dirty="0">
                <a:solidFill>
                  <a:srgbClr val="E567D9"/>
                </a:solidFill>
              </a:rPr>
              <a:t>We bring together the world's best scientists to tackle cancer. </a:t>
            </a:r>
          </a:p>
          <a:p>
            <a:r>
              <a:rPr lang="en-US" b="1" dirty="0">
                <a:solidFill>
                  <a:srgbClr val="E567D9"/>
                </a:solidFill>
              </a:rPr>
              <a:t>We partner with </a:t>
            </a:r>
            <a:r>
              <a:rPr lang="en-US" b="1" dirty="0" err="1">
                <a:solidFill>
                  <a:srgbClr val="E567D9"/>
                </a:solidFill>
              </a:rPr>
              <a:t>organisations</a:t>
            </a:r>
            <a:r>
              <a:rPr lang="en-US" b="1" dirty="0">
                <a:solidFill>
                  <a:srgbClr val="E567D9"/>
                </a:solidFill>
              </a:rPr>
              <a:t> in every part of the world. </a:t>
            </a:r>
          </a:p>
          <a:p>
            <a:r>
              <a:rPr lang="en-US" b="1" dirty="0">
                <a:solidFill>
                  <a:srgbClr val="E567D9"/>
                </a:solidFill>
              </a:rPr>
              <a:t>We develop cancer drugs and other treatments that are used world-wide.</a:t>
            </a:r>
          </a:p>
          <a:p>
            <a:r>
              <a:rPr lang="en-US" b="1" dirty="0">
                <a:solidFill>
                  <a:srgbClr val="E567D9"/>
                </a:solidFill>
              </a:rPr>
              <a:t>We provide cancer information verified by doctors, nurses and other experts.</a:t>
            </a:r>
          </a:p>
          <a:p>
            <a:r>
              <a:rPr lang="en-US" b="1" dirty="0">
                <a:solidFill>
                  <a:srgbClr val="E567D9"/>
                </a:solidFill>
              </a:rPr>
              <a:t>We fund research around the world, working across five continents</a:t>
            </a:r>
          </a:p>
          <a:p>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2440" y="1572768"/>
            <a:ext cx="2786517" cy="208483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8561" y="4369245"/>
            <a:ext cx="3931168" cy="1537780"/>
          </a:xfrm>
          <a:prstGeom prst="rect">
            <a:avLst/>
          </a:prstGeom>
        </p:spPr>
      </p:pic>
    </p:spTree>
    <p:extLst>
      <p:ext uri="{BB962C8B-B14F-4D97-AF65-F5344CB8AC3E}">
        <p14:creationId xmlns:p14="http://schemas.microsoft.com/office/powerpoint/2010/main" val="1778892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18A89A"/>
                </a:solidFill>
                <a:latin typeface="Agency FB" panose="020B0604020202020204" pitchFamily="34" charset="0"/>
              </a:rPr>
              <a:t>Sane – (Health Charity)</a:t>
            </a:r>
          </a:p>
        </p:txBody>
      </p:sp>
      <p:sp>
        <p:nvSpPr>
          <p:cNvPr id="3" name="Content Placeholder 2"/>
          <p:cNvSpPr>
            <a:spLocks noGrp="1"/>
          </p:cNvSpPr>
          <p:nvPr>
            <p:ph idx="1"/>
          </p:nvPr>
        </p:nvSpPr>
        <p:spPr>
          <a:xfrm>
            <a:off x="838200" y="1825625"/>
            <a:ext cx="7293429" cy="4351338"/>
          </a:xfrm>
        </p:spPr>
        <p:txBody>
          <a:bodyPr>
            <a:normAutofit fontScale="55000" lnSpcReduction="20000"/>
          </a:bodyPr>
          <a:lstStyle/>
          <a:p>
            <a:r>
              <a:rPr lang="en-GB" b="1" dirty="0"/>
              <a:t>About SANE</a:t>
            </a:r>
            <a:r>
              <a:rPr lang="en-GB" dirty="0"/>
              <a:t/>
            </a:r>
            <a:br>
              <a:rPr lang="en-GB" dirty="0"/>
            </a:br>
            <a:r>
              <a:rPr lang="en-GB" dirty="0" err="1"/>
              <a:t>SANE</a:t>
            </a:r>
            <a:r>
              <a:rPr lang="en-GB" dirty="0"/>
              <a:t> was established in 1986 to improve the quality of life for people affected by mental illness, following the overwhelming public response to a series of articles published in The Times entitled The Forgotten Illness.</a:t>
            </a:r>
          </a:p>
          <a:p>
            <a:r>
              <a:rPr lang="en-GB" dirty="0"/>
              <a:t>SANE's vision has remained consistent throughout its history: to raise public awareness; excite research; and bring more effective professional treatment and compassionate care to everyone affected by mental illness.</a:t>
            </a:r>
          </a:p>
          <a:p>
            <a:r>
              <a:rPr lang="en-GB" dirty="0"/>
              <a:t>SANE is a UK-wide charity working to improve quality of life for people affected by mental illness. SANE has three main objectives linked to our aims and outcomes:</a:t>
            </a:r>
          </a:p>
          <a:p>
            <a:r>
              <a:rPr lang="en-GB" dirty="0">
                <a:solidFill>
                  <a:srgbClr val="18A89A"/>
                </a:solidFill>
              </a:rPr>
              <a:t>To raise awareness and combat stigma about mental illness, educating and campaigning to improve mental health services.</a:t>
            </a:r>
          </a:p>
          <a:p>
            <a:r>
              <a:rPr lang="en-GB" dirty="0">
                <a:solidFill>
                  <a:srgbClr val="18A89A"/>
                </a:solidFill>
              </a:rPr>
              <a:t>To provide care and emotional support for people with mental health problems, their families and carers as well as information for other organisations and the public.</a:t>
            </a:r>
          </a:p>
          <a:p>
            <a:r>
              <a:rPr lang="en-GB" dirty="0">
                <a:solidFill>
                  <a:srgbClr val="18A89A"/>
                </a:solidFill>
              </a:rPr>
              <a:t>To initiate research into the causes and treatments of serious mental illness such as schizophrenia and depression and the psychological and social impact of mental illness</a:t>
            </a:r>
            <a:r>
              <a:rPr lang="en-GB" dirty="0"/>
              <a:t>.</a:t>
            </a:r>
          </a:p>
          <a:p>
            <a:r>
              <a:rPr lang="en-GB" dirty="0"/>
              <a:t>SANE offers emotional support and information to anyone affected by mental health problems through our helpline, Text care and our online Support forum where people share their feelings and experiences.</a:t>
            </a:r>
          </a:p>
          <a:p>
            <a:endParaRPr lang="en-GB" dirty="0"/>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72071" y="4550979"/>
            <a:ext cx="2681729" cy="200870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6228" y="210206"/>
            <a:ext cx="1656707" cy="2277241"/>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6170" y="2642366"/>
            <a:ext cx="2373529" cy="1665013"/>
          </a:xfrm>
          <a:prstGeom prst="rect">
            <a:avLst/>
          </a:prstGeom>
        </p:spPr>
      </p:pic>
    </p:spTree>
    <p:extLst>
      <p:ext uri="{BB962C8B-B14F-4D97-AF65-F5344CB8AC3E}">
        <p14:creationId xmlns:p14="http://schemas.microsoft.com/office/powerpoint/2010/main" val="15782661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321</TotalTime>
  <Words>161</Words>
  <Application>Microsoft Macintosh PowerPoint</Application>
  <PresentationFormat>Widescreen</PresentationFormat>
  <Paragraphs>41</Paragraphs>
  <Slides>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vt:i4>
      </vt:variant>
    </vt:vector>
  </HeadingPairs>
  <TitlesOfParts>
    <vt:vector size="13" baseType="lpstr">
      <vt:lpstr>Abadi MT Condensed Extra Bold</vt:lpstr>
      <vt:lpstr>Agency FB</vt:lpstr>
      <vt:lpstr>Arial</vt:lpstr>
      <vt:lpstr>Bauhaus 93</vt:lpstr>
      <vt:lpstr>Calibri</vt:lpstr>
      <vt:lpstr>Calibri Light</vt:lpstr>
      <vt:lpstr>Cooper Std Black</vt:lpstr>
      <vt:lpstr>Office Theme</vt:lpstr>
      <vt:lpstr>PowerPoint Presentation</vt:lpstr>
      <vt:lpstr>RSPCA – (Animal Charity)</vt:lpstr>
      <vt:lpstr>Four Paws - (Animal Charity)</vt:lpstr>
      <vt:lpstr>Cancer Research – (Health Research)</vt:lpstr>
      <vt:lpstr>Sane – (Health Charity)</vt:lpstr>
    </vt:vector>
  </TitlesOfParts>
  <Company/>
  <LinksUpToDate>false</LinksUpToDate>
  <SharedDoc>false</SharedDoc>
  <HyperlinksChanged>false</HyperlinksChanged>
  <AppVersion>15.0023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ESZTELLA PAPP</dc:creator>
  <cp:lastModifiedBy>Esztella Papp</cp:lastModifiedBy>
  <cp:revision>12</cp:revision>
  <dcterms:created xsi:type="dcterms:W3CDTF">2018-12-10T16:07:23Z</dcterms:created>
  <dcterms:modified xsi:type="dcterms:W3CDTF">2018-12-14T15:54:39Z</dcterms:modified>
</cp:coreProperties>
</file>